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313" r:id="rId3"/>
    <p:sldId id="314" r:id="rId4"/>
    <p:sldId id="337" r:id="rId5"/>
    <p:sldId id="317" r:id="rId6"/>
    <p:sldId id="318" r:id="rId7"/>
    <p:sldId id="321" r:id="rId8"/>
    <p:sldId id="325" r:id="rId9"/>
    <p:sldId id="326" r:id="rId10"/>
    <p:sldId id="327" r:id="rId11"/>
    <p:sldId id="338" r:id="rId12"/>
    <p:sldId id="270" r:id="rId13"/>
    <p:sldId id="257" r:id="rId14"/>
    <p:sldId id="272" r:id="rId15"/>
    <p:sldId id="330" r:id="rId16"/>
    <p:sldId id="281" r:id="rId17"/>
    <p:sldId id="276" r:id="rId18"/>
    <p:sldId id="332" r:id="rId19"/>
    <p:sldId id="334" r:id="rId20"/>
    <p:sldId id="263" r:id="rId21"/>
    <p:sldId id="331" r:id="rId22"/>
    <p:sldId id="310" r:id="rId2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06FA9D-2175-459B-B197-4757245DA08C}" v="31" dt="2023-04-17T13:02:08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9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/>
              <a:t>Evolução da Cota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Planilha1!$B$3:$B$5</c:f>
              <c:strCache>
                <c:ptCount val="3"/>
                <c:pt idx="0">
                  <c:v>RIOTRILHOS</c:v>
                </c:pt>
                <c:pt idx="2">
                  <c:v>Rentab.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Planilha1!$A$6:$A$319</c:f>
              <c:numCache>
                <c:formatCode>mmm\-yy</c:formatCode>
                <c:ptCount val="49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</c:numCache>
            </c:numRef>
          </c:cat>
          <c:val>
            <c:numRef>
              <c:f>Planilha1!$B$6:$B$319</c:f>
            </c:numRef>
          </c:val>
          <c:smooth val="0"/>
          <c:extLst>
            <c:ext xmlns:c16="http://schemas.microsoft.com/office/drawing/2014/chart" uri="{C3380CC4-5D6E-409C-BE32-E72D297353CC}">
              <c16:uniqueId val="{00000000-1A80-4195-B3F2-FFA0F1834D59}"/>
            </c:ext>
          </c:extLst>
        </c:ser>
        <c:ser>
          <c:idx val="1"/>
          <c:order val="1"/>
          <c:tx>
            <c:strRef>
              <c:f>Planilha1!$C$3:$C$5</c:f>
              <c:strCache>
                <c:ptCount val="3"/>
                <c:pt idx="0">
                  <c:v>RIOTRILHOS</c:v>
                </c:pt>
                <c:pt idx="2">
                  <c:v>Cota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Planilha1!$A$6:$A$319</c:f>
              <c:numCache>
                <c:formatCode>mmm\-yy</c:formatCode>
                <c:ptCount val="49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</c:numCache>
            </c:numRef>
          </c:cat>
          <c:val>
            <c:numRef>
              <c:f>Planilha1!$C$6:$C$319</c:f>
            </c:numRef>
          </c:val>
          <c:smooth val="0"/>
          <c:extLst>
            <c:ext xmlns:c16="http://schemas.microsoft.com/office/drawing/2014/chart" uri="{C3380CC4-5D6E-409C-BE32-E72D297353CC}">
              <c16:uniqueId val="{00000001-1A80-4195-B3F2-FFA0F1834D59}"/>
            </c:ext>
          </c:extLst>
        </c:ser>
        <c:ser>
          <c:idx val="3"/>
          <c:order val="2"/>
          <c:tx>
            <c:strRef>
              <c:f>Planilha1!$E$3:$E$5</c:f>
              <c:strCache>
                <c:ptCount val="3"/>
                <c:pt idx="0">
                  <c:v>REFER</c:v>
                </c:pt>
                <c:pt idx="2">
                  <c:v>Rentab.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Planilha1!$A$6:$A$319</c:f>
              <c:numCache>
                <c:formatCode>mmm\-yy</c:formatCode>
                <c:ptCount val="49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</c:numCache>
            </c:numRef>
          </c:cat>
          <c:val>
            <c:numRef>
              <c:f>Planilha1!$E$6:$E$319</c:f>
            </c:numRef>
          </c:val>
          <c:smooth val="0"/>
          <c:extLst>
            <c:ext xmlns:c16="http://schemas.microsoft.com/office/drawing/2014/chart" uri="{C3380CC4-5D6E-409C-BE32-E72D297353CC}">
              <c16:uniqueId val="{00000002-1A80-4195-B3F2-FFA0F1834D59}"/>
            </c:ext>
          </c:extLst>
        </c:ser>
        <c:ser>
          <c:idx val="4"/>
          <c:order val="3"/>
          <c:tx>
            <c:strRef>
              <c:f>Planilha1!$F$3:$F$5</c:f>
              <c:strCache>
                <c:ptCount val="3"/>
                <c:pt idx="0">
                  <c:v>REFER</c:v>
                </c:pt>
                <c:pt idx="2">
                  <c:v>Cota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Planilha1!$A$6:$A$319</c:f>
              <c:numCache>
                <c:formatCode>mmm\-yy</c:formatCode>
                <c:ptCount val="49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</c:numCache>
            </c:numRef>
          </c:cat>
          <c:val>
            <c:numRef>
              <c:f>Planilha1!$F$6:$F$319</c:f>
            </c:numRef>
          </c:val>
          <c:smooth val="0"/>
          <c:extLst>
            <c:ext xmlns:c16="http://schemas.microsoft.com/office/drawing/2014/chart" uri="{C3380CC4-5D6E-409C-BE32-E72D297353CC}">
              <c16:uniqueId val="{00000003-1A80-4195-B3F2-FFA0F1834D59}"/>
            </c:ext>
          </c:extLst>
        </c:ser>
        <c:ser>
          <c:idx val="5"/>
          <c:order val="4"/>
          <c:tx>
            <c:strRef>
              <c:f>Planilha1!$G$3:$G$5</c:f>
              <c:strCache>
                <c:ptCount val="3"/>
                <c:pt idx="0">
                  <c:v>CENTRAL ANTIGA</c:v>
                </c:pt>
                <c:pt idx="2">
                  <c:v>Rentab.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Planilha1!$A$6:$A$319</c:f>
              <c:numCache>
                <c:formatCode>mmm\-yy</c:formatCode>
                <c:ptCount val="49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</c:numCache>
            </c:numRef>
          </c:cat>
          <c:val>
            <c:numRef>
              <c:f>Planilha1!$G$6:$G$319</c:f>
            </c:numRef>
          </c:val>
          <c:smooth val="0"/>
          <c:extLst>
            <c:ext xmlns:c16="http://schemas.microsoft.com/office/drawing/2014/chart" uri="{C3380CC4-5D6E-409C-BE32-E72D297353CC}">
              <c16:uniqueId val="{00000004-1A80-4195-B3F2-FFA0F1834D59}"/>
            </c:ext>
          </c:extLst>
        </c:ser>
        <c:ser>
          <c:idx val="6"/>
          <c:order val="5"/>
          <c:tx>
            <c:strRef>
              <c:f>Planilha1!$H$3:$H$5</c:f>
              <c:strCache>
                <c:ptCount val="3"/>
                <c:pt idx="0">
                  <c:v>CENTRAL </c:v>
                </c:pt>
                <c:pt idx="2">
                  <c:v>Cota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Planilha1!$A$6:$A$319</c:f>
              <c:numCache>
                <c:formatCode>mmm\-yy</c:formatCode>
                <c:ptCount val="49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</c:numCache>
            </c:numRef>
          </c:cat>
          <c:val>
            <c:numRef>
              <c:f>Planilha1!$H$6:$H$319</c:f>
              <c:numCache>
                <c:formatCode>_(* #,##0.00000000_);_(* \(#,##0.00000000\);_(* "-"??_);_(@_)</c:formatCode>
                <c:ptCount val="49"/>
                <c:pt idx="0">
                  <c:v>6.3083424143109577</c:v>
                </c:pt>
                <c:pt idx="1">
                  <c:v>6.452974627089497</c:v>
                </c:pt>
                <c:pt idx="2">
                  <c:v>6.9534689851973015</c:v>
                </c:pt>
                <c:pt idx="3">
                  <c:v>6.7051923480273734</c:v>
                </c:pt>
                <c:pt idx="4">
                  <c:v>7.5067244170311112</c:v>
                </c:pt>
                <c:pt idx="5">
                  <c:v>7.9276414412699978</c:v>
                </c:pt>
                <c:pt idx="6">
                  <c:v>7.7973490113830026</c:v>
                </c:pt>
                <c:pt idx="7">
                  <c:v>7.4813359463615017</c:v>
                </c:pt>
                <c:pt idx="8">
                  <c:v>7.5233941593903806</c:v>
                </c:pt>
                <c:pt idx="9">
                  <c:v>7.6530269641074158</c:v>
                </c:pt>
                <c:pt idx="10">
                  <c:v>7.6525228098829201</c:v>
                </c:pt>
                <c:pt idx="11">
                  <c:v>7.6424602015778449</c:v>
                </c:pt>
                <c:pt idx="12">
                  <c:v>8.139547082829651</c:v>
                </c:pt>
                <c:pt idx="13">
                  <c:v>8.3788842986698508</c:v>
                </c:pt>
                <c:pt idx="14">
                  <c:v>9.163260413129855</c:v>
                </c:pt>
                <c:pt idx="15">
                  <c:v>9.4042501865106161</c:v>
                </c:pt>
                <c:pt idx="16">
                  <c:v>10.189066077013957</c:v>
                </c:pt>
                <c:pt idx="17">
                  <c:v>9.5355628100076668</c:v>
                </c:pt>
                <c:pt idx="18">
                  <c:v>9.0661627897319121</c:v>
                </c:pt>
                <c:pt idx="19">
                  <c:v>9.5784009056343606</c:v>
                </c:pt>
                <c:pt idx="20">
                  <c:v>10.344764018718262</c:v>
                </c:pt>
                <c:pt idx="21">
                  <c:v>12.325372376506714</c:v>
                </c:pt>
                <c:pt idx="22">
                  <c:v>13.52652872903554</c:v>
                </c:pt>
                <c:pt idx="23">
                  <c:v>14.664807096000002</c:v>
                </c:pt>
                <c:pt idx="24">
                  <c:v>15.771089916999999</c:v>
                </c:pt>
                <c:pt idx="25">
                  <c:v>17.423683501999999</c:v>
                </c:pt>
                <c:pt idx="26">
                  <c:v>18.582829427</c:v>
                </c:pt>
                <c:pt idx="27">
                  <c:v>20.527524562</c:v>
                </c:pt>
                <c:pt idx="28">
                  <c:v>85.009178250999994</c:v>
                </c:pt>
                <c:pt idx="29">
                  <c:v>85.763394007000002</c:v>
                </c:pt>
                <c:pt idx="30">
                  <c:v>84.156364719999999</c:v>
                </c:pt>
                <c:pt idx="31">
                  <c:v>84.898161715000001</c:v>
                </c:pt>
                <c:pt idx="32">
                  <c:v>86.185948144999998</c:v>
                </c:pt>
                <c:pt idx="33">
                  <c:v>87.318214472004257</c:v>
                </c:pt>
                <c:pt idx="34">
                  <c:v>88.736890180967578</c:v>
                </c:pt>
                <c:pt idx="35">
                  <c:v>90.217100318289113</c:v>
                </c:pt>
                <c:pt idx="36">
                  <c:v>92.707749161999999</c:v>
                </c:pt>
                <c:pt idx="37">
                  <c:v>93.857374674000567</c:v>
                </c:pt>
                <c:pt idx="38">
                  <c:v>94.926707719485478</c:v>
                </c:pt>
                <c:pt idx="39">
                  <c:v>96.315427266217796</c:v>
                </c:pt>
                <c:pt idx="40">
                  <c:v>95.908937474710029</c:v>
                </c:pt>
                <c:pt idx="41">
                  <c:v>99.869252193999998</c:v>
                </c:pt>
                <c:pt idx="42">
                  <c:v>100.79724892229754</c:v>
                </c:pt>
                <c:pt idx="43">
                  <c:v>101.89366947730781</c:v>
                </c:pt>
                <c:pt idx="44">
                  <c:v>101.8167166179785</c:v>
                </c:pt>
                <c:pt idx="45">
                  <c:v>102.02512055843228</c:v>
                </c:pt>
                <c:pt idx="46">
                  <c:v>102.19369458621321</c:v>
                </c:pt>
                <c:pt idx="47">
                  <c:v>103.12845147510338</c:v>
                </c:pt>
                <c:pt idx="48">
                  <c:v>103.57459178592623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A80-4195-B3F2-FFA0F1834D59}"/>
            </c:ext>
          </c:extLst>
        </c:ser>
        <c:ser>
          <c:idx val="7"/>
          <c:order val="6"/>
          <c:tx>
            <c:strRef>
              <c:f>Planilha1!$I$3:$I$5</c:f>
              <c:strCache>
                <c:ptCount val="3"/>
                <c:pt idx="0">
                  <c:v> CENTRAL JCM  </c:v>
                </c:pt>
                <c:pt idx="2">
                  <c:v> Rentab. 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Planilha1!$A$6:$A$319</c:f>
              <c:numCache>
                <c:formatCode>mmm\-yy</c:formatCode>
                <c:ptCount val="49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</c:numCache>
            </c:numRef>
          </c:cat>
          <c:val>
            <c:numRef>
              <c:f>Planilha1!$I$6:$I$319</c:f>
            </c:numRef>
          </c:val>
          <c:smooth val="0"/>
          <c:extLst>
            <c:ext xmlns:c16="http://schemas.microsoft.com/office/drawing/2014/chart" uri="{C3380CC4-5D6E-409C-BE32-E72D297353CC}">
              <c16:uniqueId val="{00000006-1A80-4195-B3F2-FFA0F1834D59}"/>
            </c:ext>
          </c:extLst>
        </c:ser>
        <c:ser>
          <c:idx val="9"/>
          <c:order val="7"/>
          <c:tx>
            <c:strRef>
              <c:f>Planilha1!$J$3:$J$5</c:f>
              <c:strCache>
                <c:ptCount val="3"/>
                <c:pt idx="0">
                  <c:v> CENTRAL JCM  </c:v>
                </c:pt>
                <c:pt idx="2">
                  <c:v> Rentab. 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Planilha1!$A$6:$A$319</c:f>
              <c:numCache>
                <c:formatCode>mmm\-yy</c:formatCode>
                <c:ptCount val="49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</c:numCache>
            </c:numRef>
          </c:cat>
          <c:val>
            <c:numRef>
              <c:f>Planilha1!$J$6:$J$319</c:f>
            </c:numRef>
          </c:val>
          <c:smooth val="0"/>
          <c:extLst>
            <c:ext xmlns:c16="http://schemas.microsoft.com/office/drawing/2014/chart" uri="{C3380CC4-5D6E-409C-BE32-E72D297353CC}">
              <c16:uniqueId val="{00000007-1A80-4195-B3F2-FFA0F1834D59}"/>
            </c:ext>
          </c:extLst>
        </c:ser>
        <c:ser>
          <c:idx val="10"/>
          <c:order val="8"/>
          <c:tx>
            <c:strRef>
              <c:f>Planilha1!$K$3:$K$5</c:f>
              <c:strCache>
                <c:ptCount val="3"/>
                <c:pt idx="0">
                  <c:v> CENTRAL JCM  </c:v>
                </c:pt>
                <c:pt idx="2">
                  <c:v> Cota "BD" 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Planilha1!$A$6:$A$319</c:f>
              <c:numCache>
                <c:formatCode>mmm\-yy</c:formatCode>
                <c:ptCount val="49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</c:numCache>
            </c:numRef>
          </c:cat>
          <c:val>
            <c:numRef>
              <c:f>Planilha1!$K$6:$K$319</c:f>
            </c:numRef>
          </c:val>
          <c:smooth val="0"/>
          <c:extLst>
            <c:ext xmlns:c16="http://schemas.microsoft.com/office/drawing/2014/chart" uri="{C3380CC4-5D6E-409C-BE32-E72D297353CC}">
              <c16:uniqueId val="{00000008-1A80-4195-B3F2-FFA0F1834D59}"/>
            </c:ext>
          </c:extLst>
        </c:ser>
        <c:ser>
          <c:idx val="11"/>
          <c:order val="9"/>
          <c:tx>
            <c:strRef>
              <c:f>Planilha1!$L$3:$L$5</c:f>
              <c:strCache>
                <c:ptCount val="3"/>
                <c:pt idx="0">
                  <c:v>CBTU</c:v>
                </c:pt>
                <c:pt idx="2">
                  <c:v>Rentab.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Planilha1!$A$6:$A$319</c:f>
              <c:numCache>
                <c:formatCode>mmm\-yy</c:formatCode>
                <c:ptCount val="49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</c:numCache>
            </c:numRef>
          </c:cat>
          <c:val>
            <c:numRef>
              <c:f>Planilha1!$L$6:$L$319</c:f>
            </c:numRef>
          </c:val>
          <c:smooth val="0"/>
          <c:extLst>
            <c:ext xmlns:c16="http://schemas.microsoft.com/office/drawing/2014/chart" uri="{C3380CC4-5D6E-409C-BE32-E72D297353CC}">
              <c16:uniqueId val="{00000009-1A80-4195-B3F2-FFA0F1834D59}"/>
            </c:ext>
          </c:extLst>
        </c:ser>
        <c:ser>
          <c:idx val="12"/>
          <c:order val="10"/>
          <c:tx>
            <c:strRef>
              <c:f>Planilha1!$M$3:$M$5</c:f>
              <c:strCache>
                <c:ptCount val="3"/>
                <c:pt idx="0">
                  <c:v>CBTU </c:v>
                </c:pt>
                <c:pt idx="2">
                  <c:v>Cota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Planilha1!$A$6:$A$319</c:f>
              <c:numCache>
                <c:formatCode>mmm\-yy</c:formatCode>
                <c:ptCount val="49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</c:numCache>
            </c:numRef>
          </c:cat>
          <c:val>
            <c:numRef>
              <c:f>Planilha1!$M$6:$M$319</c:f>
              <c:numCache>
                <c:formatCode>_(* #,##0.00000000_);_(* \(#,##0.00000000\);_(* "-"??_);_(@_)</c:formatCode>
                <c:ptCount val="49"/>
                <c:pt idx="0">
                  <c:v>4.4476801561721837</c:v>
                </c:pt>
                <c:pt idx="1">
                  <c:v>4.5839981565675298</c:v>
                </c:pt>
                <c:pt idx="2">
                  <c:v>4.6773857586117229</c:v>
                </c:pt>
                <c:pt idx="3">
                  <c:v>4.6652154096875051</c:v>
                </c:pt>
                <c:pt idx="4">
                  <c:v>4.8176800793675927</c:v>
                </c:pt>
                <c:pt idx="5">
                  <c:v>4.9624074364747131</c:v>
                </c:pt>
                <c:pt idx="6">
                  <c:v>5.0610253425543492</c:v>
                </c:pt>
                <c:pt idx="7">
                  <c:v>5.0621656074149559</c:v>
                </c:pt>
                <c:pt idx="8">
                  <c:v>5.0620564375576347</c:v>
                </c:pt>
                <c:pt idx="9">
                  <c:v>5.1637069987327129</c:v>
                </c:pt>
                <c:pt idx="10">
                  <c:v>5.2720374899824067</c:v>
                </c:pt>
                <c:pt idx="11">
                  <c:v>5.2022324672052118</c:v>
                </c:pt>
                <c:pt idx="12">
                  <c:v>5.2489514518197078</c:v>
                </c:pt>
                <c:pt idx="13">
                  <c:v>5.4121586553441894</c:v>
                </c:pt>
                <c:pt idx="14">
                  <c:v>5.5036663948099038</c:v>
                </c:pt>
                <c:pt idx="15">
                  <c:v>5.283223583943462</c:v>
                </c:pt>
                <c:pt idx="16">
                  <c:v>5.3588585707612761</c:v>
                </c:pt>
                <c:pt idx="17">
                  <c:v>5.4008670557979972</c:v>
                </c:pt>
                <c:pt idx="18">
                  <c:v>5.4814787581130124</c:v>
                </c:pt>
                <c:pt idx="19">
                  <c:v>5.7245888563687917</c:v>
                </c:pt>
                <c:pt idx="20">
                  <c:v>5.8396968094280188</c:v>
                </c:pt>
                <c:pt idx="21">
                  <c:v>5.925684960163478</c:v>
                </c:pt>
                <c:pt idx="22">
                  <c:v>6.1549223669088162</c:v>
                </c:pt>
                <c:pt idx="23">
                  <c:v>6.342422033000001</c:v>
                </c:pt>
                <c:pt idx="24">
                  <c:v>6.4400007060000002</c:v>
                </c:pt>
                <c:pt idx="25">
                  <c:v>6.9267474069999997</c:v>
                </c:pt>
                <c:pt idx="26">
                  <c:v>7.2224439790000003</c:v>
                </c:pt>
                <c:pt idx="27">
                  <c:v>7.3745327060000001</c:v>
                </c:pt>
                <c:pt idx="28">
                  <c:v>17.707783253999999</c:v>
                </c:pt>
                <c:pt idx="29">
                  <c:v>17.971680449000001</c:v>
                </c:pt>
                <c:pt idx="30">
                  <c:v>18.293879700000002</c:v>
                </c:pt>
                <c:pt idx="31">
                  <c:v>18.320831593000001</c:v>
                </c:pt>
                <c:pt idx="32">
                  <c:v>18.424630743000002</c:v>
                </c:pt>
                <c:pt idx="33">
                  <c:v>18.542508736658082</c:v>
                </c:pt>
                <c:pt idx="34">
                  <c:v>18.712597903682617</c:v>
                </c:pt>
                <c:pt idx="35">
                  <c:v>19.066912976170187</c:v>
                </c:pt>
                <c:pt idx="36">
                  <c:v>19.076388873999999</c:v>
                </c:pt>
                <c:pt idx="37">
                  <c:v>19.474101618999999</c:v>
                </c:pt>
                <c:pt idx="38">
                  <c:v>19.719384567999999</c:v>
                </c:pt>
                <c:pt idx="39">
                  <c:v>20.076967708000002</c:v>
                </c:pt>
                <c:pt idx="40">
                  <c:v>20.456317235298879</c:v>
                </c:pt>
                <c:pt idx="41">
                  <c:v>20.717848917000001</c:v>
                </c:pt>
                <c:pt idx="42">
                  <c:v>20.899637512972202</c:v>
                </c:pt>
                <c:pt idx="43">
                  <c:v>21.104908501037809</c:v>
                </c:pt>
                <c:pt idx="44">
                  <c:v>21.107161589684473</c:v>
                </c:pt>
                <c:pt idx="45">
                  <c:v>21.165986521869272</c:v>
                </c:pt>
                <c:pt idx="46">
                  <c:v>21.098466409236948</c:v>
                </c:pt>
                <c:pt idx="47">
                  <c:v>21.113659359294555</c:v>
                </c:pt>
                <c:pt idx="48">
                  <c:v>21.145922004051439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A80-4195-B3F2-FFA0F1834D59}"/>
            </c:ext>
          </c:extLst>
        </c:ser>
        <c:ser>
          <c:idx val="13"/>
          <c:order val="11"/>
          <c:tx>
            <c:strRef>
              <c:f>Planilha1!$N$3:$N$5</c:f>
              <c:strCache>
                <c:ptCount val="3"/>
                <c:pt idx="0">
                  <c:v> CBTU JCM  </c:v>
                </c:pt>
                <c:pt idx="2">
                  <c:v> Rentab. 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Planilha1!$A$6:$A$319</c:f>
              <c:numCache>
                <c:formatCode>mmm\-yy</c:formatCode>
                <c:ptCount val="49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</c:numCache>
            </c:numRef>
          </c:cat>
          <c:val>
            <c:numRef>
              <c:f>Planilha1!$N$6:$N$319</c:f>
            </c:numRef>
          </c:val>
          <c:smooth val="0"/>
          <c:extLst>
            <c:ext xmlns:c16="http://schemas.microsoft.com/office/drawing/2014/chart" uri="{C3380CC4-5D6E-409C-BE32-E72D297353CC}">
              <c16:uniqueId val="{0000000B-1A80-4195-B3F2-FFA0F1834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8220367"/>
        <c:axId val="187356095"/>
      </c:lineChart>
      <c:dateAx>
        <c:axId val="139822036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356095"/>
        <c:crosses val="autoZero"/>
        <c:auto val="1"/>
        <c:lblOffset val="100"/>
        <c:baseTimeUnit val="months"/>
      </c:dateAx>
      <c:valAx>
        <c:axId val="18735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8220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50987612626885"/>
          <c:y val="0.8999017963862983"/>
          <c:w val="0.69642580877239202"/>
          <c:h val="5.27590464899185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C0DC7D5-71D7-4DE0-85C6-6A787A4EC7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AD313A-E54E-42A9-9BB6-009A09B0E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8FBE3-8CB7-40DB-B27A-69C1A5524B3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3D9CAB7-0D43-420F-B186-F7AAFFFD24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3E25B22-7116-42F9-AF9F-F517F028D8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3CBF4-AD09-43A6-BEAF-8C6ECFEE9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16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9C65F-1DCD-1C49-A1F2-203EFF09E296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58335-1407-A949-8677-B4099EF43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4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58335-1407-A949-8677-B4099EF43D3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30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58335-1407-A949-8677-B4099EF43D3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47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58335-1407-A949-8677-B4099EF43D3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33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58335-1407-A949-8677-B4099EF43D3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98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58335-1407-A949-8677-B4099EF43D3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83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58335-1407-A949-8677-B4099EF43D3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67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D1007EF-3905-46CE-825B-B8C68BD3B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300B4E-88BA-4C7F-9375-74E4A980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454" y="2217077"/>
            <a:ext cx="781966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7108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E46A-4BCD-44EA-AE46-D9C78DAF2C23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2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E067-154D-4C8C-B20C-C0FD24E05C6A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4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4B2B-5848-4C53-BD91-95ECD9B80732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83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8D0F-6E9E-4CA7-9FEB-24250B3D869C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76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D1007EF-3905-46CE-825B-B8C68BD3B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300B4E-88BA-4C7F-9375-74E4A980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454" y="2217077"/>
            <a:ext cx="781966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7919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5C27DB72-2B7F-48EB-9A13-36A694446E12}"/>
              </a:ext>
            </a:extLst>
          </p:cNvPr>
          <p:cNvSpPr/>
          <p:nvPr userDrawn="1"/>
        </p:nvSpPr>
        <p:spPr>
          <a:xfrm>
            <a:off x="2" y="0"/>
            <a:ext cx="12191999" cy="692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DCB67DE-1D52-4548-B427-BCEEB53EF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28415"/>
          <a:stretch/>
        </p:blipFill>
        <p:spPr>
          <a:xfrm>
            <a:off x="2" y="3"/>
            <a:ext cx="2289719" cy="252355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7B524ED-C44A-487B-8AA4-A87054FC8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7" r="28416"/>
          <a:stretch/>
        </p:blipFill>
        <p:spPr>
          <a:xfrm rot="10800000">
            <a:off x="9638985" y="4159000"/>
            <a:ext cx="2553017" cy="276550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9BED6AA-C68D-4235-A8A2-B81AA7652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396" y="114501"/>
            <a:ext cx="2109472" cy="371636"/>
          </a:xfrm>
          <a:prstGeom prst="rect">
            <a:avLst/>
          </a:prstGeom>
        </p:spPr>
      </p:pic>
      <p:sp>
        <p:nvSpPr>
          <p:cNvPr id="7" name="Espaço Reservado para Título 1">
            <a:extLst>
              <a:ext uri="{FF2B5EF4-FFF2-40B4-BE49-F238E27FC236}">
                <a16:creationId xmlns:a16="http://schemas.microsoft.com/office/drawing/2014/main" id="{DF2AFA48-FD03-4967-85D0-303174D7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451120AB-3E68-4AE8-9BCE-9EF47CFC8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3280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C016-BD91-43AC-A988-74C269B81B44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05A47C4-9C91-E399-A8B8-98227D804490}"/>
              </a:ext>
            </a:extLst>
          </p:cNvPr>
          <p:cNvSpPr/>
          <p:nvPr userDrawn="1"/>
        </p:nvSpPr>
        <p:spPr>
          <a:xfrm>
            <a:off x="2" y="0"/>
            <a:ext cx="12191999" cy="692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953E98A-CA5F-D14C-C3A6-5D2AB5C19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28415"/>
          <a:stretch/>
        </p:blipFill>
        <p:spPr>
          <a:xfrm>
            <a:off x="2" y="3"/>
            <a:ext cx="2289719" cy="252355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A507E58-27C8-4F5E-C5D7-2E2FB9AAA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7" r="28416"/>
          <a:stretch/>
        </p:blipFill>
        <p:spPr>
          <a:xfrm rot="10800000">
            <a:off x="9638985" y="4159000"/>
            <a:ext cx="2553017" cy="276550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EFCF5E4-05E4-354E-7C31-195EB1636C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396" y="114501"/>
            <a:ext cx="2109472" cy="3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3F81-4001-4D91-AA1A-470998AB00A0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0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D203-8CB3-406C-B38D-0A4B3CBF2BA2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3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A102-180E-4582-B818-372CF240C70E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3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E938-9BDA-4C67-8338-68A38FFEF74C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2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0651-B50D-4F69-B02D-C82ACA2FF71D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5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534D-BE05-4A8E-88BC-BB9606B2ACE5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4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13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73AB3-9D17-4502-BF8B-1C638EA63CD4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B5CDCF0-E3B4-4060-A782-392431B8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381" y="1947933"/>
            <a:ext cx="7144859" cy="329860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900" dirty="0">
                <a:solidFill>
                  <a:schemeClr val="tx1"/>
                </a:solidFill>
              </a:rPr>
              <a:t>Apresentação REFER </a:t>
            </a:r>
            <a:br>
              <a:rPr lang="pt-BR" sz="4900" dirty="0">
                <a:solidFill>
                  <a:schemeClr val="tx1"/>
                </a:solidFill>
              </a:rPr>
            </a:br>
            <a:r>
              <a:rPr lang="pt-BR" sz="4900" dirty="0">
                <a:solidFill>
                  <a:schemeClr val="tx1"/>
                </a:solidFill>
              </a:rPr>
              <a:t>para a</a:t>
            </a:r>
            <a:br>
              <a:rPr lang="pt-BR" sz="4900" dirty="0">
                <a:solidFill>
                  <a:schemeClr val="tx1"/>
                </a:solidFill>
              </a:rPr>
            </a:br>
            <a:r>
              <a:rPr lang="pt-BR" sz="4900" dirty="0">
                <a:solidFill>
                  <a:schemeClr val="tx1"/>
                </a:solidFill>
              </a:rPr>
              <a:t>Federação das Associações dos Engenheiros Ferroviários </a:t>
            </a:r>
            <a:br>
              <a:rPr lang="pt-BR" sz="4900" dirty="0">
                <a:solidFill>
                  <a:schemeClr val="tx1"/>
                </a:solidFill>
              </a:rPr>
            </a:br>
            <a:r>
              <a:rPr lang="pt-BR" sz="4900" dirty="0">
                <a:solidFill>
                  <a:schemeClr val="tx1"/>
                </a:solidFill>
              </a:rPr>
              <a:t>- FAEF -</a:t>
            </a:r>
            <a:br>
              <a:rPr lang="pt-BR" sz="4900" dirty="0">
                <a:solidFill>
                  <a:schemeClr val="tx1"/>
                </a:solidFill>
              </a:rPr>
            </a:br>
            <a:br>
              <a:rPr lang="pt-BR" sz="6000" dirty="0">
                <a:solidFill>
                  <a:schemeClr val="tx1"/>
                </a:solidFill>
              </a:rPr>
            </a:br>
            <a:endParaRPr lang="pt-BR" sz="6000" dirty="0">
              <a:solidFill>
                <a:schemeClr val="tx1"/>
              </a:solidFill>
            </a:endParaRPr>
          </a:p>
        </p:txBody>
      </p:sp>
      <p:sp>
        <p:nvSpPr>
          <p:cNvPr id="2" name="AutoShape 2" descr="AENFER">
            <a:extLst>
              <a:ext uri="{FF2B5EF4-FFF2-40B4-BE49-F238E27FC236}">
                <a16:creationId xmlns:a16="http://schemas.microsoft.com/office/drawing/2014/main" id="{3F46F499-0488-8073-FAD5-B96E406DCF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0AA6C20-438B-A2ED-A25E-156DB4E19A50}"/>
              </a:ext>
            </a:extLst>
          </p:cNvPr>
          <p:cNvSpPr txBox="1"/>
          <p:nvPr/>
        </p:nvSpPr>
        <p:spPr>
          <a:xfrm>
            <a:off x="3047144" y="4910066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18 de abril de 2023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7342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ENFER">
            <a:extLst>
              <a:ext uri="{FF2B5EF4-FFF2-40B4-BE49-F238E27FC236}">
                <a16:creationId xmlns:a16="http://schemas.microsoft.com/office/drawing/2014/main" id="{3F46F499-0488-8073-FAD5-B96E406DCF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AFC022A-10E9-1E95-0A67-386304B39528}"/>
              </a:ext>
            </a:extLst>
          </p:cNvPr>
          <p:cNvSpPr txBox="1"/>
          <p:nvPr/>
        </p:nvSpPr>
        <p:spPr>
          <a:xfrm>
            <a:off x="1117314" y="608466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tx1"/>
                </a:solidFill>
              </a:rPr>
              <a:t>Diretoria Financeira - DIFIN</a:t>
            </a:r>
            <a:endParaRPr lang="pt-BR" sz="4000" b="1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0DC3D72E-BA67-0314-75C2-28D738FE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599" y="2204556"/>
            <a:ext cx="8415867" cy="57766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 algn="ctr">
            <a:noFill/>
            <a:round/>
            <a:headEnd/>
            <a:tailEnd/>
          </a:ln>
          <a:effectLst/>
        </p:spPr>
        <p:txBody>
          <a:bodyPr lIns="182880" rIns="182880" anchor="ctr"/>
          <a:lstStyle/>
          <a:p>
            <a:r>
              <a:rPr lang="pt-BR" sz="2400" b="1" ker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Resultados da REFER 2022</a:t>
            </a:r>
            <a:endParaRPr lang="pt-BR" sz="2400" b="1" kern="0" dirty="0">
              <a:solidFill>
                <a:schemeClr val="bg1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lowchart: Connector 43">
            <a:extLst>
              <a:ext uri="{FF2B5EF4-FFF2-40B4-BE49-F238E27FC236}">
                <a16:creationId xmlns:a16="http://schemas.microsoft.com/office/drawing/2014/main" id="{6AD4A5A3-64EF-E842-68FE-BED3F96C27D8}"/>
              </a:ext>
            </a:extLst>
          </p:cNvPr>
          <p:cNvSpPr/>
          <p:nvPr/>
        </p:nvSpPr>
        <p:spPr>
          <a:xfrm>
            <a:off x="1286648" y="1870269"/>
            <a:ext cx="635286" cy="577667"/>
          </a:xfrm>
          <a:prstGeom prst="flowChartConnector">
            <a:avLst/>
          </a:prstGeom>
          <a:solidFill>
            <a:schemeClr val="bg2"/>
          </a:solidFill>
          <a:ln w="38100" algn="ctr">
            <a:noFill/>
            <a:round/>
            <a:headEnd/>
            <a:tailEnd/>
          </a:ln>
          <a:effectLst/>
        </p:spPr>
        <p:txBody>
          <a:bodyPr lIns="182880" rIns="182880" anchor="ctr"/>
          <a:lstStyle/>
          <a:p>
            <a:r>
              <a:rPr lang="pt-BR" sz="2400" b="1" kern="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E13EB66-8D98-AB6C-CF62-0B1BBE34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997" y="3988163"/>
            <a:ext cx="8496469" cy="57766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82880" rIns="182880" anchor="ctr"/>
          <a:lstStyle/>
          <a:p>
            <a:r>
              <a:rPr lang="en-US" sz="2400" b="1" kern="0" dirty="0">
                <a:latin typeface="Arial"/>
                <a:cs typeface="Arial"/>
                <a:sym typeface="Arial"/>
              </a:rPr>
              <a:t>N</a:t>
            </a:r>
            <a:r>
              <a:rPr lang="pt-BR" sz="2400" b="1" kern="0" dirty="0">
                <a:latin typeface="Arial"/>
                <a:cs typeface="Arial"/>
                <a:sym typeface="Arial"/>
              </a:rPr>
              <a:t>ova Metodologia da Cota – planos do Acordo CBTU</a:t>
            </a:r>
          </a:p>
        </p:txBody>
      </p:sp>
      <p:sp>
        <p:nvSpPr>
          <p:cNvPr id="10" name="Flowchart: Connector 43">
            <a:extLst>
              <a:ext uri="{FF2B5EF4-FFF2-40B4-BE49-F238E27FC236}">
                <a16:creationId xmlns:a16="http://schemas.microsoft.com/office/drawing/2014/main" id="{165EA5AE-D40D-2A8D-5B62-15FC4DC8DB7D}"/>
              </a:ext>
            </a:extLst>
          </p:cNvPr>
          <p:cNvSpPr/>
          <p:nvPr/>
        </p:nvSpPr>
        <p:spPr>
          <a:xfrm>
            <a:off x="1201981" y="3653876"/>
            <a:ext cx="635286" cy="577667"/>
          </a:xfrm>
          <a:prstGeom prst="flowChartConnector">
            <a:avLst/>
          </a:prstGeom>
          <a:solidFill>
            <a:srgbClr val="00206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422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730F1-5B6A-FB72-4B80-39E59DF76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700" y="1365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</a:t>
            </a:r>
            <a:r>
              <a:rPr lang="pt-BR" sz="3600" b="1" dirty="0"/>
              <a:t>ermo do Acordo Judicial</a:t>
            </a:r>
            <a:br>
              <a:rPr lang="pt-BR" sz="3600" b="1" dirty="0"/>
            </a:br>
            <a:r>
              <a:rPr lang="pt-BR" sz="2800" dirty="0"/>
              <a:t>entre Refer, CBTU e União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A954A52-2757-B19C-EF41-8A322F43C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7" t="24062" r="46639" b="8659"/>
          <a:stretch/>
        </p:blipFill>
        <p:spPr>
          <a:xfrm>
            <a:off x="469188" y="1845733"/>
            <a:ext cx="3115166" cy="4411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F3B4F5-46E5-E1F0-6E1C-AFE54DEC3D24}"/>
              </a:ext>
            </a:extLst>
          </p:cNvPr>
          <p:cNvSpPr txBox="1"/>
          <p:nvPr/>
        </p:nvSpPr>
        <p:spPr>
          <a:xfrm>
            <a:off x="4239094" y="161103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pt-BR" dirty="0"/>
              <a:t>Objeto do Acordo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77B2B3E-093D-76A3-CFCB-BAF9EA3EB2B3}"/>
              </a:ext>
            </a:extLst>
          </p:cNvPr>
          <p:cNvSpPr txBox="1"/>
          <p:nvPr/>
        </p:nvSpPr>
        <p:spPr>
          <a:xfrm>
            <a:off x="3920068" y="2365140"/>
            <a:ext cx="78027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- </a:t>
            </a:r>
            <a:r>
              <a:rPr lang="pt-BR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redução unilateral, pela CBTU, entre janeiro de 1985 e dezembro de 1996, da alíquota de contribuição patronal de 11,61% para 9,48% e à redução da base de cálculo da contribuição da patrocinadora promovida pela Lei nº 8.020, de 12 de abril de 1990 </a:t>
            </a:r>
          </a:p>
          <a:p>
            <a:r>
              <a:rPr lang="pt-BR" sz="20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(Processo nº 0009659-44.2012.4.02.5101) </a:t>
            </a:r>
          </a:p>
          <a:p>
            <a:endParaRPr lang="pt-BR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II - </a:t>
            </a:r>
            <a:r>
              <a:rPr lang="pt-BR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custeio do estímulo à migração dos planos de benefícios da modalidade Benefício Definido para Contribuição Definida </a:t>
            </a:r>
          </a:p>
          <a:p>
            <a:r>
              <a:rPr lang="pt-BR" sz="20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(Processo nº 0123840-98.2007.8.19.0001)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C3B066C-E5D3-027E-10CB-04D54F4D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23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2FFBD937-901C-C388-B167-DDB0EC781A50}"/>
              </a:ext>
            </a:extLst>
          </p:cNvPr>
          <p:cNvSpPr/>
          <p:nvPr/>
        </p:nvSpPr>
        <p:spPr>
          <a:xfrm>
            <a:off x="838199" y="4779695"/>
            <a:ext cx="9482667" cy="4233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722E47F-6DF4-A288-36D4-2B8E1CA15BB0}"/>
              </a:ext>
            </a:extLst>
          </p:cNvPr>
          <p:cNvSpPr/>
          <p:nvPr/>
        </p:nvSpPr>
        <p:spPr>
          <a:xfrm>
            <a:off x="863600" y="3483124"/>
            <a:ext cx="9482667" cy="4233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C0CA5E-2B10-FE64-6242-6E67DF758236}"/>
              </a:ext>
            </a:extLst>
          </p:cNvPr>
          <p:cNvSpPr/>
          <p:nvPr/>
        </p:nvSpPr>
        <p:spPr>
          <a:xfrm>
            <a:off x="838200" y="4257675"/>
            <a:ext cx="9482667" cy="423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FA8BE06-25F1-C342-61FF-064D2BB3FB48}"/>
              </a:ext>
            </a:extLst>
          </p:cNvPr>
          <p:cNvSpPr/>
          <p:nvPr/>
        </p:nvSpPr>
        <p:spPr>
          <a:xfrm>
            <a:off x="863600" y="3005667"/>
            <a:ext cx="9482667" cy="423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A730F1-5B6A-FB72-4B80-39E59DF76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70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Estudo EY</a:t>
            </a:r>
            <a:br>
              <a:rPr lang="pt-BR" sz="3600" b="1" dirty="0"/>
            </a:br>
            <a:r>
              <a:rPr lang="pt-BR" sz="2800" dirty="0"/>
              <a:t>(2019)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4784FC-F64F-7D1A-3CB5-18C865593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443" y="2590030"/>
            <a:ext cx="9108426" cy="13727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200" dirty="0"/>
          </a:p>
          <a:p>
            <a:pPr algn="just"/>
            <a:r>
              <a:rPr lang="pt-BR" sz="2200" b="1" dirty="0"/>
              <a:t>Parcela 1  </a:t>
            </a:r>
          </a:p>
          <a:p>
            <a:pPr algn="just"/>
            <a:r>
              <a:rPr lang="pt-BR" sz="2200" dirty="0"/>
              <a:t>Valor para equacionamento do déficit + montante não provisionado da dívida</a:t>
            </a:r>
          </a:p>
          <a:p>
            <a:pPr algn="just">
              <a:spcBef>
                <a:spcPts val="1200"/>
              </a:spcBef>
            </a:pPr>
            <a:endParaRPr lang="pt-BR" sz="2200" b="1" dirty="0"/>
          </a:p>
          <a:p>
            <a:pPr algn="just">
              <a:spcBef>
                <a:spcPts val="1200"/>
              </a:spcBef>
            </a:pPr>
            <a:r>
              <a:rPr lang="pt-BR" sz="2200" b="1" dirty="0"/>
              <a:t>Parcela  2 </a:t>
            </a:r>
          </a:p>
          <a:p>
            <a:pPr algn="just">
              <a:spcBef>
                <a:spcPts val="1200"/>
              </a:spcBef>
            </a:pPr>
            <a:r>
              <a:rPr lang="pt-BR" sz="2200" dirty="0"/>
              <a:t>Resultado do reconhecimento da insuficiência na valorização da cota 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F40D33-AFB7-3A57-5EF6-EBCC2BC9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1400" b="1" smtClean="0"/>
              <a:t>12</a:t>
            </a:fld>
            <a:endParaRPr lang="en-US" sz="1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3D23A4D-156D-9D3C-4EE4-DDB1F8D6F190}"/>
              </a:ext>
            </a:extLst>
          </p:cNvPr>
          <p:cNvSpPr txBox="1"/>
          <p:nvPr/>
        </p:nvSpPr>
        <p:spPr>
          <a:xfrm>
            <a:off x="575125" y="1325563"/>
            <a:ext cx="113548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Em 2019, a EY foi contratada </a:t>
            </a: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com objetivo de ap</a:t>
            </a:r>
            <a:r>
              <a:rPr lang="pt-B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urar equilíbrio dos Planos e foi a base do Acordo Judicial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O estudo considerou duas parcelas com objetivos distintos: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63B7DE-123F-BA93-A5C0-0549BFE9EA6D}"/>
              </a:ext>
            </a:extLst>
          </p:cNvPr>
          <p:cNvSpPr txBox="1"/>
          <p:nvPr/>
        </p:nvSpPr>
        <p:spPr>
          <a:xfrm>
            <a:off x="2190954" y="6140000"/>
            <a:ext cx="6948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Insuficiência total dos Planos: R$ 2.461.882.574,18 </a:t>
            </a:r>
            <a:endParaRPr lang="pt-BR" sz="2400" dirty="0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1014FE9C-2475-596F-1A41-E943E7A8EB9C}"/>
              </a:ext>
            </a:extLst>
          </p:cNvPr>
          <p:cNvSpPr/>
          <p:nvPr/>
        </p:nvSpPr>
        <p:spPr>
          <a:xfrm rot="10800000">
            <a:off x="2956102" y="5617980"/>
            <a:ext cx="5418667" cy="3699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27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730F1-5B6A-FB72-4B80-39E59DF76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700" y="-6946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</a:t>
            </a:r>
            <a:r>
              <a:rPr lang="pt-BR" sz="3600" b="1" dirty="0"/>
              <a:t>ermo do Acordo Judicial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F3B4F5-46E5-E1F0-6E1C-AFE54DEC3D24}"/>
              </a:ext>
            </a:extLst>
          </p:cNvPr>
          <p:cNvSpPr txBox="1"/>
          <p:nvPr/>
        </p:nvSpPr>
        <p:spPr>
          <a:xfrm>
            <a:off x="4757547" y="1722799"/>
            <a:ext cx="5901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Valor do Pagamento </a:t>
            </a:r>
            <a:endParaRPr lang="pt-BR" sz="24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549FFA8-678A-ABFD-BAE1-8B6BD43C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6E83F0-1728-F380-AF35-97B2DB3B1420}"/>
              </a:ext>
            </a:extLst>
          </p:cNvPr>
          <p:cNvSpPr txBox="1"/>
          <p:nvPr/>
        </p:nvSpPr>
        <p:spPr>
          <a:xfrm>
            <a:off x="838200" y="6033184"/>
            <a:ext cx="9959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dirty="0"/>
              <a:t>Os valores posicionados em 31/12/2018 de 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R$ 2.461.882.574,18</a:t>
            </a:r>
            <a:r>
              <a:rPr lang="pt-BR" dirty="0"/>
              <a:t> foram corrigidos para 30/03/2020 pelo INPC + 6% a.a. e foram objeto do Termo do Acordo Judicial ao valor de  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R$ 2.780.411.466,19 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F8E2A4-145C-A590-145D-A3FF231D0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007" y="2304313"/>
            <a:ext cx="5901986" cy="35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3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6DF00-BB65-579C-F3C9-CEAFAAD88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49" y="1336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Contabilização e Efeito na Cota</a:t>
            </a:r>
            <a:br>
              <a:rPr lang="pt-BR" sz="3600" b="1" dirty="0"/>
            </a:br>
            <a:endParaRPr lang="pt-BR" sz="2400" b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3CB7A7A-E3FD-EB09-CC3F-DB163A4D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94DCC45-BE44-864A-0347-186A86E629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431043"/>
              </p:ext>
            </p:extLst>
          </p:nvPr>
        </p:nvGraphicFramePr>
        <p:xfrm>
          <a:off x="6428772" y="3335746"/>
          <a:ext cx="4798030" cy="302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61FBE2B-A54D-4C3D-DD10-B4C8D9505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62" y="1560692"/>
            <a:ext cx="10696538" cy="119180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/>
              <a:t>Data: abril de 2021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/>
              <a:t>Valor: R$ 3.188.020.267,36 (valor de mar/20 corrigido até </a:t>
            </a:r>
            <a:r>
              <a:rPr lang="pt-BR" b="1" dirty="0" err="1"/>
              <a:t>abr</a:t>
            </a:r>
            <a:r>
              <a:rPr lang="pt-BR" b="1" dirty="0"/>
              <a:t>/21)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/>
              <a:t>Regime Contabil: </a:t>
            </a:r>
            <a:r>
              <a:rPr lang="pt-BR" dirty="0"/>
              <a:t>Competência </a:t>
            </a:r>
            <a:r>
              <a:rPr lang="pt-BR" sz="2000" dirty="0"/>
              <a:t>(todo o valor foi contabilizado de uma única vez)</a:t>
            </a:r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="1" dirty="0"/>
          </a:p>
          <a:p>
            <a:pPr algn="l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3E3C29-051C-3882-CB55-193BB96D3426}"/>
              </a:ext>
            </a:extLst>
          </p:cNvPr>
          <p:cNvSpPr txBox="1"/>
          <p:nvPr/>
        </p:nvSpPr>
        <p:spPr>
          <a:xfrm>
            <a:off x="818792" y="3606400"/>
            <a:ext cx="45854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metodologia vigente para cálculo da cota </a:t>
            </a:r>
            <a:r>
              <a:rPr lang="pt-BR" sz="2400" b="1" dirty="0"/>
              <a:t>utiliza os recursos totais do plano</a:t>
            </a:r>
            <a:r>
              <a:rPr lang="pt-BR" sz="2400" dirty="0"/>
              <a:t>, inclusive o patrimônio e as movimentações da </a:t>
            </a:r>
            <a:r>
              <a:rPr lang="pt-BR" sz="2400" dirty="0" err="1"/>
              <a:t>submassa</a:t>
            </a:r>
            <a:r>
              <a:rPr lang="pt-BR" sz="2400" dirty="0"/>
              <a:t> BD (que não deveriam ser afetadas pela variação da cota)</a:t>
            </a:r>
          </a:p>
        </p:txBody>
      </p:sp>
    </p:spTree>
    <p:extLst>
      <p:ext uri="{BB962C8B-B14F-4D97-AF65-F5344CB8AC3E}">
        <p14:creationId xmlns:p14="http://schemas.microsoft.com/office/powerpoint/2010/main" val="421904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6DF00-BB65-579C-F3C9-CEAFAAD88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5515" y="218314"/>
            <a:ext cx="7886700" cy="791027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2º Estudo EY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FE176A6-BE72-CBD0-A1CA-164A8E46F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" t="17022" r="31628" b="6902"/>
          <a:stretch/>
        </p:blipFill>
        <p:spPr>
          <a:xfrm>
            <a:off x="635000" y="2718390"/>
            <a:ext cx="3927549" cy="2569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294D55D-74C5-3E90-83A7-9411D80E558C}"/>
              </a:ext>
            </a:extLst>
          </p:cNvPr>
          <p:cNvSpPr txBox="1"/>
          <p:nvPr/>
        </p:nvSpPr>
        <p:spPr>
          <a:xfrm>
            <a:off x="5638800" y="2549900"/>
            <a:ext cx="5461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800" b="1" dirty="0"/>
          </a:p>
          <a:p>
            <a:pPr algn="just"/>
            <a:r>
              <a:rPr lang="pt-BR" sz="2800" dirty="0"/>
              <a:t>Análise de impactos sobre os demonstrativos contábeis e atuariais, as cotas </a:t>
            </a:r>
            <a:r>
              <a:rPr lang="pt-BR" sz="2800" dirty="0" err="1"/>
              <a:t>previdenciais</a:t>
            </a:r>
            <a:r>
              <a:rPr lang="pt-BR" sz="2800" dirty="0"/>
              <a:t> e o equilíbrio técnico-atuarial dos planos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95502D-3CDC-3C4B-F6ED-930F2CC64209}"/>
              </a:ext>
            </a:extLst>
          </p:cNvPr>
          <p:cNvSpPr txBox="1"/>
          <p:nvPr/>
        </p:nvSpPr>
        <p:spPr>
          <a:xfrm>
            <a:off x="3750068" y="1009341"/>
            <a:ext cx="650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(Dezembro 2021 – Julho 2022)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7FF3F6-E61F-9ED0-9516-81F59DCC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96B077B-8399-E634-F450-288BACB90E53}"/>
              </a:ext>
            </a:extLst>
          </p:cNvPr>
          <p:cNvSpPr txBox="1"/>
          <p:nvPr/>
        </p:nvSpPr>
        <p:spPr>
          <a:xfrm>
            <a:off x="5164666" y="219517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Objeto do Contrato </a:t>
            </a:r>
          </a:p>
        </p:txBody>
      </p:sp>
    </p:spTree>
    <p:extLst>
      <p:ext uri="{BB962C8B-B14F-4D97-AF65-F5344CB8AC3E}">
        <p14:creationId xmlns:p14="http://schemas.microsoft.com/office/powerpoint/2010/main" val="119116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85B7216-FE6B-1B0A-701B-F92AF281C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5" t="23403" r="33362" b="7586"/>
          <a:stretch/>
        </p:blipFill>
        <p:spPr>
          <a:xfrm>
            <a:off x="48246" y="1991579"/>
            <a:ext cx="7556939" cy="473277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99F1CAF-6989-DBDC-2F90-41A5B3214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49" y="133647"/>
            <a:ext cx="7886700" cy="791027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2º Estudo EY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F25F8FD-056E-F70D-BC63-DEDCDA098EFE}"/>
              </a:ext>
            </a:extLst>
          </p:cNvPr>
          <p:cNvSpPr/>
          <p:nvPr/>
        </p:nvSpPr>
        <p:spPr>
          <a:xfrm>
            <a:off x="219916" y="5088467"/>
            <a:ext cx="7213600" cy="778933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F3A922-B0E5-225A-5F86-73E72714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0188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A0C9743-91AC-07DD-02A5-52C74FC51C01}"/>
              </a:ext>
            </a:extLst>
          </p:cNvPr>
          <p:cNvSpPr txBox="1"/>
          <p:nvPr/>
        </p:nvSpPr>
        <p:spPr>
          <a:xfrm>
            <a:off x="8398933" y="2768859"/>
            <a:ext cx="316653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Cenário Recomendado: </a:t>
            </a:r>
            <a:r>
              <a:rPr lang="pt-BR" sz="2800" b="1" dirty="0">
                <a:latin typeface="+mj-lt"/>
              </a:rPr>
              <a:t>Proporção das Provisões Matemáticas</a:t>
            </a:r>
          </a:p>
          <a:p>
            <a:pPr algn="ctr"/>
            <a:r>
              <a:rPr lang="pt-BR" sz="2800" b="1" dirty="0">
                <a:latin typeface="+mj-lt"/>
              </a:rPr>
              <a:t>entre parcelas CD e BD (</a:t>
            </a:r>
            <a:r>
              <a:rPr lang="pt-BR" sz="2800" b="1" dirty="0" err="1">
                <a:latin typeface="+mj-lt"/>
              </a:rPr>
              <a:t>submassas</a:t>
            </a:r>
            <a:r>
              <a:rPr lang="pt-BR" sz="2800" b="1" dirty="0">
                <a:latin typeface="+mj-lt"/>
              </a:rPr>
              <a:t>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FA432D-43A3-7710-D60A-4704C5992317}"/>
              </a:ext>
            </a:extLst>
          </p:cNvPr>
          <p:cNvSpPr txBox="1"/>
          <p:nvPr/>
        </p:nvSpPr>
        <p:spPr>
          <a:xfrm>
            <a:off x="4304873" y="943510"/>
            <a:ext cx="650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(Dezembro 2021 – Julho 2022)</a:t>
            </a:r>
          </a:p>
        </p:txBody>
      </p:sp>
    </p:spTree>
    <p:extLst>
      <p:ext uri="{BB962C8B-B14F-4D97-AF65-F5344CB8AC3E}">
        <p14:creationId xmlns:p14="http://schemas.microsoft.com/office/powerpoint/2010/main" val="3771821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152785A5-8CED-B616-3AB7-9E1169746921}"/>
              </a:ext>
            </a:extLst>
          </p:cNvPr>
          <p:cNvSpPr/>
          <p:nvPr/>
        </p:nvSpPr>
        <p:spPr>
          <a:xfrm>
            <a:off x="1583267" y="5046133"/>
            <a:ext cx="9025466" cy="889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o Explicativo: Seta para Baixo 4">
            <a:extLst>
              <a:ext uri="{FF2B5EF4-FFF2-40B4-BE49-F238E27FC236}">
                <a16:creationId xmlns:a16="http://schemas.microsoft.com/office/drawing/2014/main" id="{29A29C92-EC56-BBB8-6BA1-CB0D19E0B6DC}"/>
              </a:ext>
            </a:extLst>
          </p:cNvPr>
          <p:cNvSpPr/>
          <p:nvPr/>
        </p:nvSpPr>
        <p:spPr>
          <a:xfrm>
            <a:off x="1540933" y="1557867"/>
            <a:ext cx="9067800" cy="1659466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021F8AB-4279-C11F-E642-34818BE3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8A03F9-2FC6-9101-EF68-7BF36F65B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850" y="262352"/>
            <a:ext cx="7886700" cy="791027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Estudos Complementares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2757A8-7E81-6874-A5EE-AA26082E9FA1}"/>
              </a:ext>
            </a:extLst>
          </p:cNvPr>
          <p:cNvSpPr txBox="1">
            <a:spLocks/>
          </p:cNvSpPr>
          <p:nvPr/>
        </p:nvSpPr>
        <p:spPr>
          <a:xfrm>
            <a:off x="1583267" y="1625600"/>
            <a:ext cx="9025466" cy="922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O Conselho Deliberativo determinou estudo complementar no aspecto jurídico, visando adoção de cotas definitivas</a:t>
            </a:r>
          </a:p>
        </p:txBody>
      </p:sp>
      <p:sp>
        <p:nvSpPr>
          <p:cNvPr id="8" name="Texto Explicativo: Seta para Baixo 7">
            <a:extLst>
              <a:ext uri="{FF2B5EF4-FFF2-40B4-BE49-F238E27FC236}">
                <a16:creationId xmlns:a16="http://schemas.microsoft.com/office/drawing/2014/main" id="{B5973DBE-7512-4FB8-F4E1-86B56730FD13}"/>
              </a:ext>
            </a:extLst>
          </p:cNvPr>
          <p:cNvSpPr/>
          <p:nvPr/>
        </p:nvSpPr>
        <p:spPr>
          <a:xfrm>
            <a:off x="1583267" y="3301794"/>
            <a:ext cx="9067800" cy="1413934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65F44AD-3375-B518-88E9-D42B5264F133}"/>
              </a:ext>
            </a:extLst>
          </p:cNvPr>
          <p:cNvSpPr txBox="1">
            <a:spLocks/>
          </p:cNvSpPr>
          <p:nvPr/>
        </p:nvSpPr>
        <p:spPr>
          <a:xfrm>
            <a:off x="1532467" y="3435282"/>
            <a:ext cx="9025466" cy="573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Parecer Jurídico JCM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C9F821B-72D4-30EA-4BC3-44F23EC7D5B0}"/>
              </a:ext>
            </a:extLst>
          </p:cNvPr>
          <p:cNvSpPr txBox="1">
            <a:spLocks/>
          </p:cNvSpPr>
          <p:nvPr/>
        </p:nvSpPr>
        <p:spPr>
          <a:xfrm>
            <a:off x="1625601" y="5225948"/>
            <a:ext cx="9025466" cy="573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Nova </a:t>
            </a:r>
            <a:r>
              <a:rPr lang="en-US" sz="2800" b="1" dirty="0" err="1"/>
              <a:t>metodologia</a:t>
            </a:r>
            <a:r>
              <a:rPr lang="en-US" sz="2800" b="1" dirty="0"/>
              <a:t>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submassas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43657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021F8AB-4279-C11F-E642-34818BE3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8A03F9-2FC6-9101-EF68-7BF36F65B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50" y="273710"/>
            <a:ext cx="7886700" cy="791027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/>
              <a:t>Parecer Jurídico Externo - JCM Consultores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B4EE120-738D-255A-56E3-3FFBAFEF7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050"/>
          <a:stretch/>
        </p:blipFill>
        <p:spPr>
          <a:xfrm>
            <a:off x="640428" y="1400278"/>
            <a:ext cx="7555306" cy="12828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3BAEC93-3E21-9CA3-5D3C-38C4145BE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09" t="27784" r="5346" b="532"/>
          <a:stretch/>
        </p:blipFill>
        <p:spPr>
          <a:xfrm>
            <a:off x="640428" y="2969821"/>
            <a:ext cx="3853196" cy="388817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7180ACF-8DA0-754C-22D2-02C9869CE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065" y="2808390"/>
            <a:ext cx="7157955" cy="14087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482B27A-8B3F-D86E-842C-B18384FCBA6C}"/>
              </a:ext>
            </a:extLst>
          </p:cNvPr>
          <p:cNvSpPr txBox="1"/>
          <p:nvPr/>
        </p:nvSpPr>
        <p:spPr>
          <a:xfrm>
            <a:off x="5880342" y="4913910"/>
            <a:ext cx="4800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Os recursos de cada plano devem ser divididos em </a:t>
            </a:r>
            <a:r>
              <a:rPr lang="pt-BR" sz="2400" b="1" dirty="0" err="1"/>
              <a:t>submassas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97702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6DF00-BB65-579C-F3C9-CEAFAAD88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029" y="167688"/>
            <a:ext cx="8915942" cy="82290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err="1"/>
              <a:t>Submassas</a:t>
            </a:r>
            <a:endParaRPr lang="pt-BR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D322CF-D7A3-984F-FE4F-FD2E6916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680" y="1321157"/>
            <a:ext cx="8213371" cy="43698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t-BR" b="1" dirty="0" err="1"/>
              <a:t>Submassa</a:t>
            </a:r>
            <a:r>
              <a:rPr lang="pt-BR" b="1" dirty="0"/>
              <a:t> </a:t>
            </a:r>
            <a:r>
              <a:rPr lang="pt-BR" b="1" dirty="0" err="1"/>
              <a:t>Contribuicao</a:t>
            </a:r>
            <a:r>
              <a:rPr lang="pt-BR" b="1" dirty="0"/>
              <a:t> Definida - CD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E4B53F0-F641-C054-D369-D9E06954731A}"/>
              </a:ext>
            </a:extLst>
          </p:cNvPr>
          <p:cNvSpPr txBox="1"/>
          <p:nvPr/>
        </p:nvSpPr>
        <p:spPr>
          <a:xfrm>
            <a:off x="2063932" y="2843161"/>
            <a:ext cx="8213370" cy="424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/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pt-BR" dirty="0" err="1"/>
              <a:t>Submassa</a:t>
            </a:r>
            <a:r>
              <a:rPr lang="pt-BR" dirty="0"/>
              <a:t> Beneficio Definido - BD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6541DAE-39A0-681E-A7CC-4291208B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7120D83-E0DD-B34D-1BAB-A1D8D85544EF}"/>
              </a:ext>
            </a:extLst>
          </p:cNvPr>
          <p:cNvSpPr txBox="1">
            <a:spLocks/>
          </p:cNvSpPr>
          <p:nvPr/>
        </p:nvSpPr>
        <p:spPr>
          <a:xfrm>
            <a:off x="2011680" y="1824174"/>
            <a:ext cx="821337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/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latin typeface="+mj-lt"/>
              </a:rPr>
              <a:t>os recursos individualizados, controlados por cota e não gera nem superávit nem déficit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EC75A24-D698-1DF3-A28E-5692ADD5BE85}"/>
              </a:ext>
            </a:extLst>
          </p:cNvPr>
          <p:cNvSpPr txBox="1"/>
          <p:nvPr/>
        </p:nvSpPr>
        <p:spPr>
          <a:xfrm>
            <a:off x="2116186" y="3335795"/>
            <a:ext cx="810886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/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pt-BR" sz="2000" dirty="0">
                <a:latin typeface="+mj-lt"/>
              </a:rPr>
              <a:t>os recursos possuem rentabilidade garantida independente da variação patrimonial e controle mutualista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94C561-4D06-F729-6E3C-97EFF5C5E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8" t="10354" r="208" b="15631"/>
          <a:stretch/>
        </p:blipFill>
        <p:spPr>
          <a:xfrm>
            <a:off x="457199" y="4890959"/>
            <a:ext cx="10763893" cy="1459115"/>
          </a:xfrm>
          <a:prstGeom prst="rect">
            <a:avLst/>
          </a:prstGeom>
        </p:spPr>
      </p:pic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FC083B7-8943-4C8C-A074-81C5B332F022}"/>
              </a:ext>
            </a:extLst>
          </p:cNvPr>
          <p:cNvSpPr/>
          <p:nvPr/>
        </p:nvSpPr>
        <p:spPr>
          <a:xfrm rot="10800000">
            <a:off x="3552003" y="4323204"/>
            <a:ext cx="5418667" cy="3699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60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ENFER">
            <a:extLst>
              <a:ext uri="{FF2B5EF4-FFF2-40B4-BE49-F238E27FC236}">
                <a16:creationId xmlns:a16="http://schemas.microsoft.com/office/drawing/2014/main" id="{3F46F499-0488-8073-FAD5-B96E406DCF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AFC022A-10E9-1E95-0A67-386304B39528}"/>
              </a:ext>
            </a:extLst>
          </p:cNvPr>
          <p:cNvSpPr txBox="1"/>
          <p:nvPr/>
        </p:nvSpPr>
        <p:spPr>
          <a:xfrm>
            <a:off x="1117314" y="608466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tx1"/>
                </a:solidFill>
              </a:rPr>
              <a:t>Diretoria Financeira - DIFIN</a:t>
            </a:r>
            <a:endParaRPr lang="pt-BR" sz="4000" b="1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0DC3D72E-BA67-0314-75C2-28D738FE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599" y="2204556"/>
            <a:ext cx="8415867" cy="57766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82880" rIns="182880" anchor="ctr"/>
          <a:lstStyle/>
          <a:p>
            <a:r>
              <a:rPr lang="pt-BR" sz="2400" b="1" kern="0">
                <a:latin typeface="Arial"/>
                <a:cs typeface="Arial"/>
                <a:sym typeface="Arial"/>
              </a:rPr>
              <a:t>Resultados da REFER 2022</a:t>
            </a:r>
            <a:endParaRPr lang="pt-BR" sz="2400" b="1" kern="0" dirty="0">
              <a:latin typeface="Arial"/>
              <a:cs typeface="Arial"/>
              <a:sym typeface="Arial"/>
            </a:endParaRPr>
          </a:p>
        </p:txBody>
      </p:sp>
      <p:sp>
        <p:nvSpPr>
          <p:cNvPr id="6" name="Flowchart: Connector 43">
            <a:extLst>
              <a:ext uri="{FF2B5EF4-FFF2-40B4-BE49-F238E27FC236}">
                <a16:creationId xmlns:a16="http://schemas.microsoft.com/office/drawing/2014/main" id="{6AD4A5A3-64EF-E842-68FE-BED3F96C27D8}"/>
              </a:ext>
            </a:extLst>
          </p:cNvPr>
          <p:cNvSpPr/>
          <p:nvPr/>
        </p:nvSpPr>
        <p:spPr>
          <a:xfrm>
            <a:off x="1286648" y="1870269"/>
            <a:ext cx="635286" cy="577667"/>
          </a:xfrm>
          <a:prstGeom prst="flowChartConnector">
            <a:avLst/>
          </a:prstGeom>
          <a:solidFill>
            <a:srgbClr val="00206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E13EB66-8D98-AB6C-CF62-0B1BBE34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997" y="3988163"/>
            <a:ext cx="8496469" cy="57766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82880" rIns="182880" anchor="ctr"/>
          <a:lstStyle/>
          <a:p>
            <a:r>
              <a:rPr lang="en-US" sz="2400" b="1" kern="0" dirty="0">
                <a:latin typeface="Arial"/>
                <a:cs typeface="Arial"/>
                <a:sym typeface="Arial"/>
              </a:rPr>
              <a:t>N</a:t>
            </a:r>
            <a:r>
              <a:rPr lang="pt-BR" sz="2400" b="1" kern="0" dirty="0">
                <a:latin typeface="Arial"/>
                <a:cs typeface="Arial"/>
                <a:sym typeface="Arial"/>
              </a:rPr>
              <a:t>ova Metodologia da Cota – planos do Acordo CBTU</a:t>
            </a:r>
          </a:p>
        </p:txBody>
      </p:sp>
      <p:sp>
        <p:nvSpPr>
          <p:cNvPr id="10" name="Flowchart: Connector 43">
            <a:extLst>
              <a:ext uri="{FF2B5EF4-FFF2-40B4-BE49-F238E27FC236}">
                <a16:creationId xmlns:a16="http://schemas.microsoft.com/office/drawing/2014/main" id="{165EA5AE-D40D-2A8D-5B62-15FC4DC8DB7D}"/>
              </a:ext>
            </a:extLst>
          </p:cNvPr>
          <p:cNvSpPr/>
          <p:nvPr/>
        </p:nvSpPr>
        <p:spPr>
          <a:xfrm>
            <a:off x="1201981" y="3653876"/>
            <a:ext cx="635286" cy="577667"/>
          </a:xfrm>
          <a:prstGeom prst="flowChartConnector">
            <a:avLst/>
          </a:prstGeom>
          <a:solidFill>
            <a:srgbClr val="00206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8903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6DF00-BB65-579C-F3C9-CEAFAAD88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49" y="1336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Cotas Definitivas</a:t>
            </a:r>
            <a:br>
              <a:rPr lang="pt-BR" sz="3600" b="1" dirty="0"/>
            </a:br>
            <a:r>
              <a:rPr lang="pt-BR" sz="2800" b="1" dirty="0"/>
              <a:t> </a:t>
            </a:r>
            <a:endParaRPr lang="pt-BR" sz="24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3CB7A7A-E3FD-EB09-CC3F-DB163A4D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1921485-6081-05BF-C451-26793C62CE6C}"/>
              </a:ext>
            </a:extLst>
          </p:cNvPr>
          <p:cNvSpPr txBox="1"/>
          <p:nvPr/>
        </p:nvSpPr>
        <p:spPr>
          <a:xfrm>
            <a:off x="3518210" y="1459210"/>
            <a:ext cx="6097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0" u="none" strike="noStrike" dirty="0">
                <a:solidFill>
                  <a:srgbClr val="000000"/>
                </a:solidFill>
                <a:effectLst/>
              </a:rPr>
              <a:t>Valorização  da Cota </a:t>
            </a:r>
          </a:p>
          <a:p>
            <a:pPr algn="ctr"/>
            <a:r>
              <a:rPr lang="pt-BR" sz="2000" b="1" i="0" u="none" strike="noStrike" dirty="0">
                <a:solidFill>
                  <a:srgbClr val="000000"/>
                </a:solidFill>
                <a:effectLst/>
              </a:rPr>
              <a:t>Março/21 a Dezembro/22</a:t>
            </a:r>
            <a:r>
              <a:rPr lang="pt-BR" sz="2000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E5BAB5-8A77-7743-5F51-BB4C5BB2C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27" y="2784773"/>
            <a:ext cx="6289965" cy="313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8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94CB6D-6B71-D82D-2896-9825F10A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Imagem 2" descr="Placa branca com letras pretas&#10;&#10;Descrição gerada automaticamente com confiança baixa">
            <a:extLst>
              <a:ext uri="{FF2B5EF4-FFF2-40B4-BE49-F238E27FC236}">
                <a16:creationId xmlns:a16="http://schemas.microsoft.com/office/drawing/2014/main" id="{2C86FE95-1FA3-60CC-0960-723D08EA0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12" y="1093318"/>
            <a:ext cx="5789689" cy="13611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700D18D-C24D-67D1-056A-547F0EEC6E44}"/>
              </a:ext>
            </a:extLst>
          </p:cNvPr>
          <p:cNvSpPr txBox="1"/>
          <p:nvPr/>
        </p:nvSpPr>
        <p:spPr>
          <a:xfrm>
            <a:off x="4664470" y="627730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www.refer.com.br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AB0E58-9C49-3096-2149-8B763910C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8834" r="5010" b="5375"/>
          <a:stretch/>
        </p:blipFill>
        <p:spPr bwMode="auto">
          <a:xfrm>
            <a:off x="4028326" y="2850794"/>
            <a:ext cx="4582274" cy="324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67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ENFER">
            <a:extLst>
              <a:ext uri="{FF2B5EF4-FFF2-40B4-BE49-F238E27FC236}">
                <a16:creationId xmlns:a16="http://schemas.microsoft.com/office/drawing/2014/main" id="{3F46F499-0488-8073-FAD5-B96E406DCF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AFC022A-10E9-1E95-0A67-386304B39528}"/>
              </a:ext>
            </a:extLst>
          </p:cNvPr>
          <p:cNvSpPr txBox="1"/>
          <p:nvPr/>
        </p:nvSpPr>
        <p:spPr>
          <a:xfrm>
            <a:off x="1117314" y="608466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tx1"/>
                </a:solidFill>
              </a:rPr>
              <a:t>Diretoria Financeira - DIFIN</a:t>
            </a:r>
            <a:endParaRPr lang="pt-BR" sz="4000" b="1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0DC3D72E-BA67-0314-75C2-28D738FE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599" y="2204556"/>
            <a:ext cx="8415867" cy="57766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82880" rIns="182880" anchor="ctr"/>
          <a:lstStyle/>
          <a:p>
            <a:r>
              <a:rPr lang="pt-BR" sz="2400" b="1" kern="0">
                <a:latin typeface="Arial"/>
                <a:cs typeface="Arial"/>
                <a:sym typeface="Arial"/>
              </a:rPr>
              <a:t>Resultados da REFER 2022</a:t>
            </a:r>
            <a:endParaRPr lang="pt-BR" sz="2400" b="1" kern="0" dirty="0">
              <a:latin typeface="Arial"/>
              <a:cs typeface="Arial"/>
              <a:sym typeface="Arial"/>
            </a:endParaRPr>
          </a:p>
        </p:txBody>
      </p:sp>
      <p:sp>
        <p:nvSpPr>
          <p:cNvPr id="6" name="Flowchart: Connector 43">
            <a:extLst>
              <a:ext uri="{FF2B5EF4-FFF2-40B4-BE49-F238E27FC236}">
                <a16:creationId xmlns:a16="http://schemas.microsoft.com/office/drawing/2014/main" id="{6AD4A5A3-64EF-E842-68FE-BED3F96C27D8}"/>
              </a:ext>
            </a:extLst>
          </p:cNvPr>
          <p:cNvSpPr/>
          <p:nvPr/>
        </p:nvSpPr>
        <p:spPr>
          <a:xfrm>
            <a:off x="1286648" y="1870269"/>
            <a:ext cx="635286" cy="577667"/>
          </a:xfrm>
          <a:prstGeom prst="flowChartConnector">
            <a:avLst/>
          </a:prstGeom>
          <a:solidFill>
            <a:srgbClr val="00206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E13EB66-8D98-AB6C-CF62-0B1BBE34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997" y="3988163"/>
            <a:ext cx="8496469" cy="57766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 algn="ctr">
            <a:noFill/>
            <a:round/>
            <a:headEnd/>
            <a:tailEnd/>
          </a:ln>
          <a:effectLst/>
        </p:spPr>
        <p:txBody>
          <a:bodyPr lIns="182880" rIns="182880" anchor="ctr"/>
          <a:lstStyle/>
          <a:p>
            <a:r>
              <a:rPr lang="en-US" sz="2400" b="1" kern="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N</a:t>
            </a:r>
            <a:r>
              <a:rPr lang="pt-BR" sz="2400" b="1" kern="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ova Metodologia da Cota – planos do Acordo CBTU</a:t>
            </a:r>
          </a:p>
        </p:txBody>
      </p:sp>
      <p:sp>
        <p:nvSpPr>
          <p:cNvPr id="10" name="Flowchart: Connector 43">
            <a:extLst>
              <a:ext uri="{FF2B5EF4-FFF2-40B4-BE49-F238E27FC236}">
                <a16:creationId xmlns:a16="http://schemas.microsoft.com/office/drawing/2014/main" id="{165EA5AE-D40D-2A8D-5B62-15FC4DC8DB7D}"/>
              </a:ext>
            </a:extLst>
          </p:cNvPr>
          <p:cNvSpPr/>
          <p:nvPr/>
        </p:nvSpPr>
        <p:spPr>
          <a:xfrm>
            <a:off x="1201981" y="3653876"/>
            <a:ext cx="635286" cy="577667"/>
          </a:xfrm>
          <a:prstGeom prst="flowChartConnector">
            <a:avLst/>
          </a:prstGeom>
          <a:solidFill>
            <a:schemeClr val="bg2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604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730F1-5B6A-FB72-4B80-39E59DF76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50" y="617465"/>
            <a:ext cx="7886700" cy="78348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Evolução do Ativo Total da REFER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F40D33-AFB7-3A57-5EF6-EBCC2BC9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1400" b="1" smtClean="0"/>
              <a:t>4</a:t>
            </a:fld>
            <a:endParaRPr lang="en-US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34A50BF-33B5-3E46-AAE7-440C885D035C}"/>
              </a:ext>
            </a:extLst>
          </p:cNvPr>
          <p:cNvSpPr txBox="1"/>
          <p:nvPr/>
        </p:nvSpPr>
        <p:spPr>
          <a:xfrm>
            <a:off x="2633133" y="6163335"/>
            <a:ext cx="6799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dirty="0">
                <a:solidFill>
                  <a:srgbClr val="000000"/>
                </a:solidFill>
                <a:effectLst/>
              </a:rPr>
              <a:t>Total do ativo em 31/dez/2022: R$ 9.424.450 mil</a:t>
            </a:r>
            <a:r>
              <a:rPr lang="pt-BR" sz="2400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B50C743-9DB2-8457-7E74-94F21642E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79" y="1726540"/>
            <a:ext cx="10126521" cy="391819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2B269F0-FB90-7FB6-C7C3-8D3636A1F4D9}"/>
              </a:ext>
            </a:extLst>
          </p:cNvPr>
          <p:cNvSpPr txBox="1"/>
          <p:nvPr/>
        </p:nvSpPr>
        <p:spPr>
          <a:xfrm>
            <a:off x="9982200" y="1224636"/>
            <a:ext cx="1684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dirty="0">
                <a:solidFill>
                  <a:srgbClr val="000000"/>
                </a:solidFill>
                <a:effectLst/>
              </a:rPr>
              <a:t>R$ mil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83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4520B-32DF-9245-85A3-3596D6DCA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1802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/>
              <a:t>Ranking das EFPC – Abrapp (dez/22)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4AC26A-5D49-B774-2E67-96995B3F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E09BFF-1457-D62D-3DE1-B216AE5FC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84" t="22172" r="25253" b="12809"/>
          <a:stretch/>
        </p:blipFill>
        <p:spPr>
          <a:xfrm>
            <a:off x="368785" y="1327790"/>
            <a:ext cx="4243226" cy="553021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9521D32-B61B-E216-EAEA-6C058FB36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1" t="69701" r="29375" b="24867"/>
          <a:stretch/>
        </p:blipFill>
        <p:spPr>
          <a:xfrm>
            <a:off x="4137832" y="4258613"/>
            <a:ext cx="7557982" cy="58088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681F9F0-BFFC-8BF0-BB8D-1FBAFA7AAC67}"/>
              </a:ext>
            </a:extLst>
          </p:cNvPr>
          <p:cNvSpPr txBox="1"/>
          <p:nvPr/>
        </p:nvSpPr>
        <p:spPr>
          <a:xfrm>
            <a:off x="5263522" y="5275222"/>
            <a:ext cx="64322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A Refer é a 30ª EFPC entre 243 Entidades no Ranking da Abrapp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C224DFA-D8D6-D817-2124-6A82033B22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28" t="24679" r="1770" b="61088"/>
          <a:stretch/>
        </p:blipFill>
        <p:spPr>
          <a:xfrm>
            <a:off x="3087925" y="1542309"/>
            <a:ext cx="8924820" cy="9760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F501B72-A9C2-B841-4C86-3EF27C7E0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84" t="22172" r="39099" b="72803"/>
          <a:stretch/>
        </p:blipFill>
        <p:spPr>
          <a:xfrm>
            <a:off x="3891516" y="2493702"/>
            <a:ext cx="7804298" cy="15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3D2A65E5-3D9E-3802-73F3-8B342F994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9909" y="551567"/>
            <a:ext cx="7886700" cy="79102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Composição dos Investimentos</a:t>
            </a:r>
            <a:br>
              <a:rPr lang="pt-BR" sz="3600" b="1" dirty="0"/>
            </a:br>
            <a:r>
              <a:rPr lang="pt-BR" sz="2700" b="1" dirty="0"/>
              <a:t>Dez/2022</a:t>
            </a:r>
            <a:endParaRPr lang="pt-BR" sz="3600" b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021F8AB-4279-C11F-E642-34818BE3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8D3E47-A237-92CE-75AE-3AB59B62C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6" y="1862457"/>
            <a:ext cx="7700266" cy="34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3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954B2236-8A88-4DA2-5191-F3718681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98D618B-53C7-EA33-10AA-D30F0A5CF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1343" y="158595"/>
            <a:ext cx="7886700" cy="1180552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Equilíbrio Técnico</a:t>
            </a:r>
            <a:br>
              <a:rPr lang="pt-BR" sz="4000" b="1" dirty="0"/>
            </a:br>
            <a:r>
              <a:rPr lang="pt-BR" sz="2700" b="1" dirty="0"/>
              <a:t>até Dez/2022</a:t>
            </a:r>
            <a:br>
              <a:rPr lang="pt-BR" sz="3600" b="1" dirty="0"/>
            </a:br>
            <a:endParaRPr lang="pt-BR" sz="2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AC406B-A3DA-98E0-B7AD-E7DC06597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392" y="1797977"/>
            <a:ext cx="7853819" cy="36576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698523A-994B-FE86-26D4-CA78AF7FF649}"/>
              </a:ext>
            </a:extLst>
          </p:cNvPr>
          <p:cNvSpPr txBox="1"/>
          <p:nvPr/>
        </p:nvSpPr>
        <p:spPr>
          <a:xfrm>
            <a:off x="2274392" y="6077247"/>
            <a:ext cx="8020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dirty="0">
                <a:solidFill>
                  <a:srgbClr val="000000"/>
                </a:solidFill>
                <a:effectLst/>
              </a:rPr>
              <a:t>Total do Equilíbrio Técnico ate 31/dez/2022: R$ 863.220 mil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5970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DC7667-F1E5-9965-BED0-C21F1771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7CAAA94-2507-E962-8EDC-D9D910717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392" y="438838"/>
            <a:ext cx="7886700" cy="1180552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Rentabilidades dos Investimentos</a:t>
            </a:r>
            <a:br>
              <a:rPr lang="pt-BR" sz="3600" b="1" dirty="0"/>
            </a:br>
            <a:r>
              <a:rPr lang="pt-BR" sz="3600" b="1" dirty="0"/>
              <a:t>em 2022</a:t>
            </a:r>
            <a:br>
              <a:rPr lang="pt-BR" sz="3600" b="1" dirty="0"/>
            </a:br>
            <a:endParaRPr lang="pt-BR" sz="36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2FC92A-7B55-BEDA-D256-92EAC59F97A3}"/>
              </a:ext>
            </a:extLst>
          </p:cNvPr>
          <p:cNvSpPr txBox="1"/>
          <p:nvPr/>
        </p:nvSpPr>
        <p:spPr>
          <a:xfrm>
            <a:off x="8197274" y="2766573"/>
            <a:ext cx="292963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400" b="1" i="0" dirty="0">
                <a:solidFill>
                  <a:srgbClr val="202124"/>
                </a:solidFill>
                <a:effectLst/>
                <a:latin typeface="Google Sans"/>
              </a:rPr>
              <a:t>CDI                   </a:t>
            </a:r>
            <a:r>
              <a:rPr lang="pt-BR" sz="2400" b="1" i="0" dirty="0">
                <a:solidFill>
                  <a:srgbClr val="040C28"/>
                </a:solidFill>
                <a:effectLst/>
                <a:latin typeface="Google Sans"/>
              </a:rPr>
              <a:t>12,38%</a:t>
            </a:r>
            <a:endParaRPr lang="pt-BR" sz="2400" b="1" i="0" dirty="0">
              <a:solidFill>
                <a:srgbClr val="202124"/>
              </a:solidFill>
              <a:effectLst/>
              <a:latin typeface="Google Sans"/>
            </a:endParaRPr>
          </a:p>
          <a:p>
            <a:endParaRPr lang="pt-BR" sz="2400" b="1" dirty="0">
              <a:solidFill>
                <a:srgbClr val="202124"/>
              </a:solidFill>
              <a:latin typeface="Google Sans"/>
            </a:endParaRPr>
          </a:p>
          <a:p>
            <a:r>
              <a:rPr lang="pt-BR" sz="2400" b="1" i="0" dirty="0">
                <a:solidFill>
                  <a:srgbClr val="202124"/>
                </a:solidFill>
                <a:effectLst/>
                <a:latin typeface="Google Sans"/>
              </a:rPr>
              <a:t>IMA-B	</a:t>
            </a:r>
            <a:r>
              <a:rPr lang="pt-BR" sz="2400" b="1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pt-BR" sz="2400" b="1" i="0" dirty="0">
                <a:solidFill>
                  <a:srgbClr val="040C28"/>
                </a:solidFill>
                <a:effectLst/>
                <a:latin typeface="Google Sans"/>
              </a:rPr>
              <a:t> 		6,32%</a:t>
            </a:r>
          </a:p>
          <a:p>
            <a:endParaRPr lang="pt-BR" sz="2400" b="1" dirty="0">
              <a:solidFill>
                <a:srgbClr val="040C28"/>
              </a:solidFill>
              <a:latin typeface="Google Sans"/>
            </a:endParaRPr>
          </a:p>
          <a:p>
            <a:r>
              <a:rPr lang="pt-BR" sz="2400" b="1" dirty="0">
                <a:solidFill>
                  <a:srgbClr val="040C28"/>
                </a:solidFill>
                <a:latin typeface="Google Sans"/>
              </a:rPr>
              <a:t>Ibovespa 		4,70%</a:t>
            </a:r>
            <a:endParaRPr lang="pt-BR" sz="2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E4FC14C-A64B-9AE2-E3BA-1AD42D817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138" y="2088481"/>
            <a:ext cx="4124503" cy="397327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E86B7E7-485C-C422-32B6-61FE53567F03}"/>
              </a:ext>
            </a:extLst>
          </p:cNvPr>
          <p:cNvSpPr txBox="1"/>
          <p:nvPr/>
        </p:nvSpPr>
        <p:spPr>
          <a:xfrm>
            <a:off x="3375918" y="1466735"/>
            <a:ext cx="1684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P</a:t>
            </a:r>
            <a:r>
              <a:rPr lang="pt-BR" sz="2800" b="1" dirty="0" err="1">
                <a:solidFill>
                  <a:srgbClr val="000000"/>
                </a:solidFill>
              </a:rPr>
              <a:t>lanos</a:t>
            </a:r>
            <a:endParaRPr lang="pt-BR" sz="2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393CDFF-4465-332C-8495-82F95A3CD5F7}"/>
              </a:ext>
            </a:extLst>
          </p:cNvPr>
          <p:cNvSpPr txBox="1"/>
          <p:nvPr/>
        </p:nvSpPr>
        <p:spPr>
          <a:xfrm>
            <a:off x="8819658" y="1990243"/>
            <a:ext cx="1684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Mercado</a:t>
            </a:r>
            <a:endParaRPr lang="pt-BR" sz="28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07D49A-B4FB-37DA-6A5E-324D2114B5C9}"/>
              </a:ext>
            </a:extLst>
          </p:cNvPr>
          <p:cNvSpPr txBox="1"/>
          <p:nvPr/>
        </p:nvSpPr>
        <p:spPr>
          <a:xfrm>
            <a:off x="6904839" y="3736069"/>
            <a:ext cx="681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011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482374E-36EA-474E-6CCB-B6DDBBE22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1343" y="158595"/>
            <a:ext cx="7886700" cy="1180552"/>
          </a:xfrm>
        </p:spPr>
        <p:txBody>
          <a:bodyPr>
            <a:normAutofit/>
          </a:bodyPr>
          <a:lstStyle/>
          <a:p>
            <a:r>
              <a:rPr lang="pt-BR" sz="3600" b="1" dirty="0"/>
              <a:t>Despesas Administrativas</a:t>
            </a:r>
            <a:br>
              <a:rPr lang="pt-BR" sz="3600" b="1" dirty="0"/>
            </a:br>
            <a:endParaRPr lang="pt-BR" sz="36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48C84D-35B4-8594-796B-A8C843458DFF}"/>
              </a:ext>
            </a:extLst>
          </p:cNvPr>
          <p:cNvSpPr txBox="1"/>
          <p:nvPr/>
        </p:nvSpPr>
        <p:spPr>
          <a:xfrm>
            <a:off x="7607046" y="1422979"/>
            <a:ext cx="4132126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i="0" dirty="0">
                <a:solidFill>
                  <a:srgbClr val="000000"/>
                </a:solidFill>
                <a:effectLst/>
              </a:rPr>
              <a:t>Destaque 2022 – Redução das Despesas Jurídicas</a:t>
            </a:r>
          </a:p>
          <a:p>
            <a:pPr algn="just"/>
            <a:endParaRPr lang="pt-BR" sz="2000" b="1" i="0" dirty="0">
              <a:solidFill>
                <a:srgbClr val="000000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</a:rPr>
              <a:t>melhorias nos controles dos contratos e processos judiciais</a:t>
            </a:r>
          </a:p>
          <a:p>
            <a:pPr algn="just"/>
            <a:endParaRPr lang="pt-BR" sz="14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</a:rPr>
              <a:t>redução real de custo jurídico de R$ 7 milhões sem prejuízo da continuidade dos serviços. </a:t>
            </a:r>
          </a:p>
          <a:p>
            <a:pPr algn="just"/>
            <a:endParaRPr lang="pt-BR" sz="14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</a:rPr>
              <a:t>encerramento de 14 contratos com escritórios jurídicos terceirizados</a:t>
            </a:r>
          </a:p>
          <a:p>
            <a:pPr algn="just"/>
            <a:endParaRPr lang="pt-BR" sz="14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</a:rPr>
              <a:t>diminuição de aproximadamente 2.700 processos previdenciários para cerca de 900 processos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3C0C4F-233B-BA69-B47F-F5DD791CB3FA}"/>
              </a:ext>
            </a:extLst>
          </p:cNvPr>
          <p:cNvSpPr txBox="1"/>
          <p:nvPr/>
        </p:nvSpPr>
        <p:spPr>
          <a:xfrm>
            <a:off x="1332964" y="5500506"/>
            <a:ext cx="35036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Despesas Administrativas</a:t>
            </a:r>
          </a:p>
          <a:p>
            <a:r>
              <a:rPr lang="pt-BR" sz="2400" b="1" dirty="0">
                <a:solidFill>
                  <a:schemeClr val="tx1"/>
                </a:solidFill>
              </a:rPr>
              <a:t>              Ativo Total</a:t>
            </a:r>
            <a:endParaRPr lang="pt-BR" sz="2400" b="1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4308402B-BFEF-0305-76A3-90ADC225D621}"/>
              </a:ext>
            </a:extLst>
          </p:cNvPr>
          <p:cNvCxnSpPr>
            <a:cxnSpLocks/>
            <a:stCxn id="6" idx="1"/>
          </p:cNvCxnSpPr>
          <p:nvPr/>
        </p:nvCxnSpPr>
        <p:spPr>
          <a:xfrm flipV="1">
            <a:off x="1332964" y="5916004"/>
            <a:ext cx="333435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140A401-B03D-3B84-0858-98878C36E9CD}"/>
              </a:ext>
            </a:extLst>
          </p:cNvPr>
          <p:cNvSpPr txBox="1"/>
          <p:nvPr/>
        </p:nvSpPr>
        <p:spPr>
          <a:xfrm>
            <a:off x="4836652" y="5685171"/>
            <a:ext cx="236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=  0,53%</a:t>
            </a:r>
            <a:endParaRPr lang="pt-BR" sz="2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E5AEBE-56DF-E4B1-A983-91D6528A5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31" y="1523812"/>
            <a:ext cx="5660741" cy="360071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347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r">
          <a:defRPr b="1" dirty="0" smtClean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3660</TotalTime>
  <Words>710</Words>
  <Application>Microsoft Office PowerPoint</Application>
  <PresentationFormat>Widescreen</PresentationFormat>
  <Paragraphs>120</Paragraphs>
  <Slides>21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Google Sans</vt:lpstr>
      <vt:lpstr>Tema do Office</vt:lpstr>
      <vt:lpstr>1_Tema do Office</vt:lpstr>
      <vt:lpstr>Apresentação REFER  para a Federação das Associações dos Engenheiros Ferroviários  - FAEF -  </vt:lpstr>
      <vt:lpstr>Apresentação do PowerPoint</vt:lpstr>
      <vt:lpstr>Apresentação do PowerPoint</vt:lpstr>
      <vt:lpstr>Evolução do Ativo Total da REFER</vt:lpstr>
      <vt:lpstr>Ranking das EFPC – Abrapp (dez/22)</vt:lpstr>
      <vt:lpstr>Composição dos Investimentos Dez/2022</vt:lpstr>
      <vt:lpstr>Equilíbrio Técnico até Dez/2022 </vt:lpstr>
      <vt:lpstr>Rentabilidades dos Investimentos em 2022 </vt:lpstr>
      <vt:lpstr>Despesas Administrativas </vt:lpstr>
      <vt:lpstr>Apresentação do PowerPoint</vt:lpstr>
      <vt:lpstr>Termo do Acordo Judicial entre Refer, CBTU e União </vt:lpstr>
      <vt:lpstr>Estudo EY (2019)</vt:lpstr>
      <vt:lpstr>Termo do Acordo Judicial</vt:lpstr>
      <vt:lpstr>Contabilização e Efeito na Cota </vt:lpstr>
      <vt:lpstr>2º Estudo EY</vt:lpstr>
      <vt:lpstr>2º Estudo EY</vt:lpstr>
      <vt:lpstr>Estudos Complementares </vt:lpstr>
      <vt:lpstr>Parecer Jurídico Externo - JCM Consultores</vt:lpstr>
      <vt:lpstr>Submassas</vt:lpstr>
      <vt:lpstr>Cotas Definitivas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Linhares (GABIN)</dc:creator>
  <cp:lastModifiedBy>Claudia A J Pereira</cp:lastModifiedBy>
  <cp:revision>78</cp:revision>
  <cp:lastPrinted>2017-12-19T20:36:19Z</cp:lastPrinted>
  <dcterms:created xsi:type="dcterms:W3CDTF">2017-12-19T18:25:48Z</dcterms:created>
  <dcterms:modified xsi:type="dcterms:W3CDTF">2023-04-18T10:34:54Z</dcterms:modified>
</cp:coreProperties>
</file>